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Audiowide"/>
      <p:regular r:id="rId27"/>
    </p:embeddedFont>
    <p:embeddedFont>
      <p:font typeface="Raleway"/>
      <p:regular r:id="rId28"/>
      <p:bold r:id="rId29"/>
      <p:italic r:id="rId30"/>
      <p:boldItalic r:id="rId31"/>
    </p:embeddedFont>
    <p:embeddedFont>
      <p:font typeface="Open Sans SemiBold"/>
      <p:regular r:id="rId32"/>
      <p:bold r:id="rId33"/>
      <p:italic r:id="rId34"/>
      <p:boldItalic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0DB0FF0-95A2-4D27-907A-8D7DCBADC865}">
  <a:tblStyle styleId="{80DB0FF0-95A2-4D27-907A-8D7DCBADC8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regular.fntdata"/><Relationship Id="rId27" Type="http://schemas.openxmlformats.org/officeDocument/2006/relationships/font" Target="fonts/Audiowid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6.xml"/><Relationship Id="rId33" Type="http://schemas.openxmlformats.org/officeDocument/2006/relationships/font" Target="fonts/OpenSansSemiBold-bold.fntdata"/><Relationship Id="rId10" Type="http://schemas.openxmlformats.org/officeDocument/2006/relationships/slide" Target="slides/slide5.xml"/><Relationship Id="rId32" Type="http://schemas.openxmlformats.org/officeDocument/2006/relationships/font" Target="fonts/OpenSansSemiBold-regular.fntdata"/><Relationship Id="rId13" Type="http://schemas.openxmlformats.org/officeDocument/2006/relationships/slide" Target="slides/slide8.xml"/><Relationship Id="rId35" Type="http://schemas.openxmlformats.org/officeDocument/2006/relationships/font" Target="fonts/OpenSansSemiBold-boldItalic.fntdata"/><Relationship Id="rId12" Type="http://schemas.openxmlformats.org/officeDocument/2006/relationships/slide" Target="slides/slide7.xml"/><Relationship Id="rId34" Type="http://schemas.openxmlformats.org/officeDocument/2006/relationships/font" Target="fonts/OpenSansSemiBold-italic.fntdata"/><Relationship Id="rId15" Type="http://schemas.openxmlformats.org/officeDocument/2006/relationships/slide" Target="slides/slide10.xml"/><Relationship Id="rId37" Type="http://schemas.openxmlformats.org/officeDocument/2006/relationships/font" Target="fonts/OpenSans-bold.fntdata"/><Relationship Id="rId14" Type="http://schemas.openxmlformats.org/officeDocument/2006/relationships/slide" Target="slides/slide9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2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11.xml"/><Relationship Id="rId38" Type="http://schemas.openxmlformats.org/officeDocument/2006/relationships/font" Target="fonts/OpenSans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0dcf0c738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0dcf0c73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a4577a345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a4577a345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a4591e74a6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a4591e74a6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a4577a345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a4577a345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0e7947734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0e7947734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0e7947734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0e7947734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0ea578a9a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0ea578a9a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a4577a345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a4577a345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0dcf0c738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0dcf0c738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0dcf0c738a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0dcf0c738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ff18b49f31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ff18b49f31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12f97afb56_1_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12f97afb56_1_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0dcf0c738a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0dcf0c738a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376c313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3376c313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12f97afb56_1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12f97afb56_1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a4591e74a6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a4591e74a6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a4577a345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a4577a345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125d80b419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125d80b419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0dcf0c738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0dcf0c738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a4577a345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a4577a345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5050" y="949650"/>
            <a:ext cx="4297800" cy="2834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5050" y="3784350"/>
            <a:ext cx="42978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1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1284000" y="1366338"/>
            <a:ext cx="65760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subTitle"/>
          </p:nvPr>
        </p:nvSpPr>
        <p:spPr>
          <a:xfrm>
            <a:off x="1284000" y="3063763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hasCustomPrompt="1" idx="2" type="title"/>
          </p:nvPr>
        </p:nvSpPr>
        <p:spPr>
          <a:xfrm>
            <a:off x="719975" y="1728533"/>
            <a:ext cx="914400" cy="548700"/>
          </a:xfrm>
          <a:prstGeom prst="rect">
            <a:avLst/>
          </a:prstGeom>
          <a:noFill/>
          <a:effectLst>
            <a:outerShdw blurRad="57150" rotWithShape="0" algn="bl" dir="5400000" dist="19050">
              <a:schemeClr val="accen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hasCustomPrompt="1" idx="3" type="title"/>
          </p:nvPr>
        </p:nvSpPr>
        <p:spPr>
          <a:xfrm>
            <a:off x="719975" y="3161941"/>
            <a:ext cx="914400" cy="548700"/>
          </a:xfrm>
          <a:prstGeom prst="rect">
            <a:avLst/>
          </a:prstGeom>
          <a:noFill/>
          <a:effectLst>
            <a:outerShdw blurRad="57150" rotWithShape="0" algn="bl" dir="5400000" dist="19050">
              <a:schemeClr val="accen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hasCustomPrompt="1" idx="4" type="title"/>
          </p:nvPr>
        </p:nvSpPr>
        <p:spPr>
          <a:xfrm>
            <a:off x="3291900" y="1728533"/>
            <a:ext cx="914400" cy="548700"/>
          </a:xfrm>
          <a:prstGeom prst="rect">
            <a:avLst/>
          </a:prstGeom>
          <a:noFill/>
          <a:effectLst>
            <a:outerShdw blurRad="57150" rotWithShape="0" algn="bl" dir="5400000" dist="19050">
              <a:schemeClr val="accen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hasCustomPrompt="1" idx="5" type="title"/>
          </p:nvPr>
        </p:nvSpPr>
        <p:spPr>
          <a:xfrm>
            <a:off x="3291900" y="3161941"/>
            <a:ext cx="914400" cy="548700"/>
          </a:xfrm>
          <a:prstGeom prst="rect">
            <a:avLst/>
          </a:prstGeom>
          <a:noFill/>
          <a:effectLst>
            <a:outerShdw blurRad="57150" rotWithShape="0" algn="bl" dir="5400000" dist="19050">
              <a:schemeClr val="accen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hasCustomPrompt="1" idx="6" type="title"/>
          </p:nvPr>
        </p:nvSpPr>
        <p:spPr>
          <a:xfrm>
            <a:off x="5868700" y="1728533"/>
            <a:ext cx="914400" cy="548700"/>
          </a:xfrm>
          <a:prstGeom prst="rect">
            <a:avLst/>
          </a:prstGeom>
          <a:noFill/>
          <a:effectLst>
            <a:outerShdw blurRad="57150" rotWithShape="0" algn="bl" dir="5400000" dist="19050">
              <a:schemeClr val="accen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hasCustomPrompt="1" idx="7" type="title"/>
          </p:nvPr>
        </p:nvSpPr>
        <p:spPr>
          <a:xfrm>
            <a:off x="5868700" y="3161941"/>
            <a:ext cx="914400" cy="548700"/>
          </a:xfrm>
          <a:prstGeom prst="rect">
            <a:avLst/>
          </a:prstGeom>
          <a:noFill/>
          <a:effectLst>
            <a:outerShdw blurRad="57150" rotWithShape="0" algn="bl" dir="5400000" dist="19050">
              <a:schemeClr val="accen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719975" y="2258075"/>
            <a:ext cx="2560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60" name="Google Shape;60;p13"/>
          <p:cNvSpPr txBox="1"/>
          <p:nvPr>
            <p:ph idx="8" type="subTitle"/>
          </p:nvPr>
        </p:nvSpPr>
        <p:spPr>
          <a:xfrm>
            <a:off x="3291900" y="2258075"/>
            <a:ext cx="2560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61" name="Google Shape;61;p13"/>
          <p:cNvSpPr txBox="1"/>
          <p:nvPr>
            <p:ph idx="9" type="subTitle"/>
          </p:nvPr>
        </p:nvSpPr>
        <p:spPr>
          <a:xfrm>
            <a:off x="5868700" y="2258075"/>
            <a:ext cx="2560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62" name="Google Shape;62;p13"/>
          <p:cNvSpPr txBox="1"/>
          <p:nvPr>
            <p:ph idx="13" type="subTitle"/>
          </p:nvPr>
        </p:nvSpPr>
        <p:spPr>
          <a:xfrm>
            <a:off x="719975" y="3691550"/>
            <a:ext cx="2560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63" name="Google Shape;63;p13"/>
          <p:cNvSpPr txBox="1"/>
          <p:nvPr>
            <p:ph idx="14" type="subTitle"/>
          </p:nvPr>
        </p:nvSpPr>
        <p:spPr>
          <a:xfrm>
            <a:off x="3294338" y="3691550"/>
            <a:ext cx="2560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64" name="Google Shape;64;p13"/>
          <p:cNvSpPr txBox="1"/>
          <p:nvPr>
            <p:ph idx="15" type="subTitle"/>
          </p:nvPr>
        </p:nvSpPr>
        <p:spPr>
          <a:xfrm>
            <a:off x="5868700" y="3691550"/>
            <a:ext cx="2560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>
            <p:ph type="title"/>
          </p:nvPr>
        </p:nvSpPr>
        <p:spPr>
          <a:xfrm>
            <a:off x="1458150" y="3936275"/>
            <a:ext cx="6227700" cy="6402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8" name="Google Shape;68;p14"/>
          <p:cNvSpPr txBox="1"/>
          <p:nvPr>
            <p:ph idx="1" type="subTitle"/>
          </p:nvPr>
        </p:nvSpPr>
        <p:spPr>
          <a:xfrm>
            <a:off x="1458150" y="2564675"/>
            <a:ext cx="6227700" cy="13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715100" y="2463963"/>
            <a:ext cx="25188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715100" y="1500238"/>
            <a:ext cx="2518800" cy="10122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15"/>
          <p:cNvSpPr/>
          <p:nvPr>
            <p:ph idx="2" type="pic"/>
          </p:nvPr>
        </p:nvSpPr>
        <p:spPr>
          <a:xfrm>
            <a:off x="7013970" y="215824"/>
            <a:ext cx="1864800" cy="2286900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47625">
              <a:schemeClr val="accent1">
                <a:alpha val="50000"/>
              </a:schemeClr>
            </a:outerShdw>
          </a:effectLst>
        </p:spPr>
      </p:sp>
      <p:sp>
        <p:nvSpPr>
          <p:cNvPr id="74" name="Google Shape;74;p15"/>
          <p:cNvSpPr/>
          <p:nvPr>
            <p:ph idx="3" type="pic"/>
          </p:nvPr>
        </p:nvSpPr>
        <p:spPr>
          <a:xfrm>
            <a:off x="3960975" y="215824"/>
            <a:ext cx="2908200" cy="2286900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47625">
              <a:schemeClr val="accent1">
                <a:alpha val="50000"/>
              </a:schemeClr>
            </a:outerShdw>
          </a:effectLst>
        </p:spPr>
      </p:sp>
      <p:sp>
        <p:nvSpPr>
          <p:cNvPr id="75" name="Google Shape;75;p15"/>
          <p:cNvSpPr/>
          <p:nvPr>
            <p:ph idx="4" type="pic"/>
          </p:nvPr>
        </p:nvSpPr>
        <p:spPr>
          <a:xfrm>
            <a:off x="3960970" y="2640776"/>
            <a:ext cx="1864800" cy="2286900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47625">
              <a:schemeClr val="accent1">
                <a:alpha val="50000"/>
              </a:schemeClr>
            </a:outerShdw>
          </a:effectLst>
        </p:spPr>
      </p:sp>
      <p:sp>
        <p:nvSpPr>
          <p:cNvPr id="76" name="Google Shape;76;p15"/>
          <p:cNvSpPr/>
          <p:nvPr>
            <p:ph idx="5" type="pic"/>
          </p:nvPr>
        </p:nvSpPr>
        <p:spPr>
          <a:xfrm>
            <a:off x="5970575" y="2640776"/>
            <a:ext cx="2908200" cy="2286900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47625">
              <a:schemeClr val="accent1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714975" y="2066300"/>
            <a:ext cx="2337900" cy="640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1" name="Google Shape;81;p16"/>
          <p:cNvSpPr txBox="1"/>
          <p:nvPr>
            <p:ph idx="2" type="subTitle"/>
          </p:nvPr>
        </p:nvSpPr>
        <p:spPr>
          <a:xfrm>
            <a:off x="714975" y="2630300"/>
            <a:ext cx="2337900" cy="19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2" name="Google Shape;82;p16"/>
          <p:cNvSpPr txBox="1"/>
          <p:nvPr>
            <p:ph idx="3" type="subTitle"/>
          </p:nvPr>
        </p:nvSpPr>
        <p:spPr>
          <a:xfrm>
            <a:off x="3400158" y="2630300"/>
            <a:ext cx="2337900" cy="19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3" name="Google Shape;83;p16"/>
          <p:cNvSpPr txBox="1"/>
          <p:nvPr>
            <p:ph idx="4" type="subTitle"/>
          </p:nvPr>
        </p:nvSpPr>
        <p:spPr>
          <a:xfrm>
            <a:off x="6085150" y="2630300"/>
            <a:ext cx="2343900" cy="19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4" name="Google Shape;84;p16"/>
          <p:cNvSpPr txBox="1"/>
          <p:nvPr>
            <p:ph idx="5" type="subTitle"/>
          </p:nvPr>
        </p:nvSpPr>
        <p:spPr>
          <a:xfrm>
            <a:off x="3400063" y="2066300"/>
            <a:ext cx="2337900" cy="640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5" name="Google Shape;85;p16"/>
          <p:cNvSpPr txBox="1"/>
          <p:nvPr>
            <p:ph idx="6" type="subTitle"/>
          </p:nvPr>
        </p:nvSpPr>
        <p:spPr>
          <a:xfrm>
            <a:off x="6085150" y="2066300"/>
            <a:ext cx="2343900" cy="640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idx="1" type="subTitle"/>
          </p:nvPr>
        </p:nvSpPr>
        <p:spPr>
          <a:xfrm>
            <a:off x="3116126" y="1670375"/>
            <a:ext cx="4755000" cy="457200"/>
          </a:xfrm>
          <a:prstGeom prst="rect">
            <a:avLst/>
          </a:prstGeom>
          <a:ln>
            <a:noFill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0" name="Google Shape;90;p17"/>
          <p:cNvSpPr txBox="1"/>
          <p:nvPr>
            <p:ph idx="2" type="subTitle"/>
          </p:nvPr>
        </p:nvSpPr>
        <p:spPr>
          <a:xfrm>
            <a:off x="3116126" y="2867000"/>
            <a:ext cx="4755000" cy="457200"/>
          </a:xfrm>
          <a:prstGeom prst="rect">
            <a:avLst/>
          </a:prstGeom>
          <a:ln>
            <a:noFill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1" name="Google Shape;91;p17"/>
          <p:cNvSpPr txBox="1"/>
          <p:nvPr>
            <p:ph idx="3" type="subTitle"/>
          </p:nvPr>
        </p:nvSpPr>
        <p:spPr>
          <a:xfrm>
            <a:off x="3116126" y="4063625"/>
            <a:ext cx="4755000" cy="457200"/>
          </a:xfrm>
          <a:prstGeom prst="rect">
            <a:avLst/>
          </a:prstGeom>
          <a:ln>
            <a:noFill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2" name="Google Shape;92;p17"/>
          <p:cNvSpPr txBox="1"/>
          <p:nvPr>
            <p:ph idx="4" type="subTitle"/>
          </p:nvPr>
        </p:nvSpPr>
        <p:spPr>
          <a:xfrm>
            <a:off x="3116126" y="1225225"/>
            <a:ext cx="47550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3" name="Google Shape;93;p17"/>
          <p:cNvSpPr txBox="1"/>
          <p:nvPr>
            <p:ph idx="5" type="subTitle"/>
          </p:nvPr>
        </p:nvSpPr>
        <p:spPr>
          <a:xfrm>
            <a:off x="3116126" y="2421855"/>
            <a:ext cx="47550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4" name="Google Shape;94;p17"/>
          <p:cNvSpPr txBox="1"/>
          <p:nvPr>
            <p:ph idx="6" type="subTitle"/>
          </p:nvPr>
        </p:nvSpPr>
        <p:spPr>
          <a:xfrm>
            <a:off x="3116126" y="3618485"/>
            <a:ext cx="47550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8" name="Google Shape;98;p18"/>
          <p:cNvSpPr txBox="1"/>
          <p:nvPr>
            <p:ph idx="1" type="subTitle"/>
          </p:nvPr>
        </p:nvSpPr>
        <p:spPr>
          <a:xfrm>
            <a:off x="1495938" y="1527048"/>
            <a:ext cx="3005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" name="Google Shape;99;p18"/>
          <p:cNvSpPr txBox="1"/>
          <p:nvPr>
            <p:ph idx="2" type="subTitle"/>
          </p:nvPr>
        </p:nvSpPr>
        <p:spPr>
          <a:xfrm>
            <a:off x="1495939" y="1810512"/>
            <a:ext cx="30051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idx="3" type="subTitle"/>
          </p:nvPr>
        </p:nvSpPr>
        <p:spPr>
          <a:xfrm>
            <a:off x="5347949" y="1810512"/>
            <a:ext cx="30051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1" name="Google Shape;101;p18"/>
          <p:cNvSpPr txBox="1"/>
          <p:nvPr>
            <p:ph idx="4" type="subTitle"/>
          </p:nvPr>
        </p:nvSpPr>
        <p:spPr>
          <a:xfrm>
            <a:off x="1495939" y="3544750"/>
            <a:ext cx="30051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2" name="Google Shape;102;p18"/>
          <p:cNvSpPr txBox="1"/>
          <p:nvPr>
            <p:ph idx="5" type="subTitle"/>
          </p:nvPr>
        </p:nvSpPr>
        <p:spPr>
          <a:xfrm>
            <a:off x="5347949" y="3544750"/>
            <a:ext cx="30051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3" name="Google Shape;103;p18"/>
          <p:cNvSpPr txBox="1"/>
          <p:nvPr>
            <p:ph idx="6" type="subTitle"/>
          </p:nvPr>
        </p:nvSpPr>
        <p:spPr>
          <a:xfrm>
            <a:off x="1495938" y="3264408"/>
            <a:ext cx="3005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7" type="subTitle"/>
          </p:nvPr>
        </p:nvSpPr>
        <p:spPr>
          <a:xfrm>
            <a:off x="5347947" y="1527048"/>
            <a:ext cx="3005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8" type="subTitle"/>
          </p:nvPr>
        </p:nvSpPr>
        <p:spPr>
          <a:xfrm>
            <a:off x="5347947" y="3264408"/>
            <a:ext cx="3005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9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" name="Google Shape;109;p19"/>
          <p:cNvSpPr txBox="1"/>
          <p:nvPr>
            <p:ph idx="1" type="subTitle"/>
          </p:nvPr>
        </p:nvSpPr>
        <p:spPr>
          <a:xfrm>
            <a:off x="719876" y="1811513"/>
            <a:ext cx="2459100" cy="105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0" name="Google Shape;110;p19"/>
          <p:cNvSpPr txBox="1"/>
          <p:nvPr>
            <p:ph idx="2" type="subTitle"/>
          </p:nvPr>
        </p:nvSpPr>
        <p:spPr>
          <a:xfrm>
            <a:off x="3342150" y="1811513"/>
            <a:ext cx="2459100" cy="105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1" name="Google Shape;111;p19"/>
          <p:cNvSpPr txBox="1"/>
          <p:nvPr>
            <p:ph idx="3" type="subTitle"/>
          </p:nvPr>
        </p:nvSpPr>
        <p:spPr>
          <a:xfrm>
            <a:off x="5964424" y="1811513"/>
            <a:ext cx="2459700" cy="105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2" name="Google Shape;112;p19"/>
          <p:cNvSpPr txBox="1"/>
          <p:nvPr>
            <p:ph idx="4" type="subTitle"/>
          </p:nvPr>
        </p:nvSpPr>
        <p:spPr>
          <a:xfrm>
            <a:off x="719876" y="3552800"/>
            <a:ext cx="2459100" cy="105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3" name="Google Shape;113;p19"/>
          <p:cNvSpPr txBox="1"/>
          <p:nvPr>
            <p:ph idx="5" type="subTitle"/>
          </p:nvPr>
        </p:nvSpPr>
        <p:spPr>
          <a:xfrm>
            <a:off x="3342150" y="3552800"/>
            <a:ext cx="2459100" cy="105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" name="Google Shape;114;p19"/>
          <p:cNvSpPr txBox="1"/>
          <p:nvPr>
            <p:ph idx="6" type="subTitle"/>
          </p:nvPr>
        </p:nvSpPr>
        <p:spPr>
          <a:xfrm>
            <a:off x="5964424" y="3552800"/>
            <a:ext cx="2459700" cy="105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7" type="subTitle"/>
          </p:nvPr>
        </p:nvSpPr>
        <p:spPr>
          <a:xfrm>
            <a:off x="719876" y="1526525"/>
            <a:ext cx="2459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8" type="subTitle"/>
          </p:nvPr>
        </p:nvSpPr>
        <p:spPr>
          <a:xfrm>
            <a:off x="3342150" y="1526525"/>
            <a:ext cx="2459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idx="9" type="subTitle"/>
          </p:nvPr>
        </p:nvSpPr>
        <p:spPr>
          <a:xfrm>
            <a:off x="5964424" y="1526525"/>
            <a:ext cx="24597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13" type="subTitle"/>
          </p:nvPr>
        </p:nvSpPr>
        <p:spPr>
          <a:xfrm>
            <a:off x="719876" y="3263300"/>
            <a:ext cx="2459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14" type="subTitle"/>
          </p:nvPr>
        </p:nvSpPr>
        <p:spPr>
          <a:xfrm>
            <a:off x="3342300" y="3263300"/>
            <a:ext cx="2459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15" type="subTitle"/>
          </p:nvPr>
        </p:nvSpPr>
        <p:spPr>
          <a:xfrm>
            <a:off x="5964724" y="3263300"/>
            <a:ext cx="2459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0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>
            <p:ph hasCustomPrompt="1" type="title"/>
          </p:nvPr>
        </p:nvSpPr>
        <p:spPr>
          <a:xfrm>
            <a:off x="3826300" y="688450"/>
            <a:ext cx="4297800" cy="548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4" name="Google Shape;124;p20"/>
          <p:cNvSpPr txBox="1"/>
          <p:nvPr>
            <p:ph idx="1" type="subTitle"/>
          </p:nvPr>
        </p:nvSpPr>
        <p:spPr>
          <a:xfrm>
            <a:off x="3826300" y="1160950"/>
            <a:ext cx="42978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5" name="Google Shape;125;p20"/>
          <p:cNvSpPr txBox="1"/>
          <p:nvPr>
            <p:ph hasCustomPrompt="1" idx="2" type="title"/>
          </p:nvPr>
        </p:nvSpPr>
        <p:spPr>
          <a:xfrm>
            <a:off x="3826300" y="2061149"/>
            <a:ext cx="4297800" cy="548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6" name="Google Shape;126;p20"/>
          <p:cNvSpPr txBox="1"/>
          <p:nvPr>
            <p:ph idx="3" type="subTitle"/>
          </p:nvPr>
        </p:nvSpPr>
        <p:spPr>
          <a:xfrm>
            <a:off x="3826300" y="2533649"/>
            <a:ext cx="42978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7" name="Google Shape;127;p20"/>
          <p:cNvSpPr txBox="1"/>
          <p:nvPr>
            <p:ph hasCustomPrompt="1" idx="4" type="title"/>
          </p:nvPr>
        </p:nvSpPr>
        <p:spPr>
          <a:xfrm>
            <a:off x="3826300" y="3433848"/>
            <a:ext cx="4297800" cy="548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8" name="Google Shape;128;p20"/>
          <p:cNvSpPr txBox="1"/>
          <p:nvPr>
            <p:ph idx="5" type="subTitle"/>
          </p:nvPr>
        </p:nvSpPr>
        <p:spPr>
          <a:xfrm>
            <a:off x="3826300" y="3906349"/>
            <a:ext cx="42978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715100" y="2465850"/>
            <a:ext cx="3657600" cy="1431000"/>
          </a:xfrm>
          <a:prstGeom prst="rect">
            <a:avLst/>
          </a:prstGeom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4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715100" y="1246650"/>
            <a:ext cx="2011800" cy="1371600"/>
          </a:xfrm>
          <a:prstGeom prst="rect">
            <a:avLst/>
          </a:prstGeom>
          <a:noFill/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1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>
            <p:ph type="ctrTitle"/>
          </p:nvPr>
        </p:nvSpPr>
        <p:spPr>
          <a:xfrm>
            <a:off x="715050" y="535000"/>
            <a:ext cx="3856800" cy="10059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2" name="Google Shape;132;p21"/>
          <p:cNvSpPr txBox="1"/>
          <p:nvPr>
            <p:ph idx="1" type="subTitle"/>
          </p:nvPr>
        </p:nvSpPr>
        <p:spPr>
          <a:xfrm>
            <a:off x="715138" y="1472350"/>
            <a:ext cx="38568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3" name="Google Shape;133;p21"/>
          <p:cNvSpPr txBox="1"/>
          <p:nvPr/>
        </p:nvSpPr>
        <p:spPr>
          <a:xfrm>
            <a:off x="1051275" y="3563450"/>
            <a:ext cx="318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lang="en" sz="1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Slidesgo</a:t>
            </a:r>
            <a:r>
              <a:rPr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and includes icons by </a:t>
            </a:r>
            <a:r>
              <a:rPr b="1"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 flipH="1"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720000" y="1152475"/>
            <a:ext cx="7704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5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5"/>
          <p:cNvSpPr txBox="1"/>
          <p:nvPr>
            <p:ph idx="1" type="subTitle"/>
          </p:nvPr>
        </p:nvSpPr>
        <p:spPr>
          <a:xfrm>
            <a:off x="777238" y="2419350"/>
            <a:ext cx="3362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5004062" y="2419350"/>
            <a:ext cx="3362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3" type="subTitle"/>
          </p:nvPr>
        </p:nvSpPr>
        <p:spPr>
          <a:xfrm>
            <a:off x="777238" y="2800350"/>
            <a:ext cx="3362700" cy="16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4" type="subTitle"/>
          </p:nvPr>
        </p:nvSpPr>
        <p:spPr>
          <a:xfrm>
            <a:off x="5004062" y="2800350"/>
            <a:ext cx="3362700" cy="16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/>
          <p:nvPr>
            <p:ph type="title"/>
          </p:nvPr>
        </p:nvSpPr>
        <p:spPr>
          <a:xfrm>
            <a:off x="720000" y="756850"/>
            <a:ext cx="3840600" cy="572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720000" y="1253350"/>
            <a:ext cx="3840600" cy="31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34" name="Google Shape;34;p7"/>
          <p:cNvSpPr/>
          <p:nvPr>
            <p:ph idx="2" type="pic"/>
          </p:nvPr>
        </p:nvSpPr>
        <p:spPr>
          <a:xfrm>
            <a:off x="5156200" y="246450"/>
            <a:ext cx="3714600" cy="4650600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7920000" dist="57150">
              <a:schemeClr val="accent2">
                <a:alpha val="45000"/>
              </a:schemeClr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/>
          <p:nvPr>
            <p:ph type="title"/>
          </p:nvPr>
        </p:nvSpPr>
        <p:spPr>
          <a:xfrm>
            <a:off x="3582700" y="1748850"/>
            <a:ext cx="4846200" cy="16458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/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10"/>
          <p:cNvSpPr txBox="1"/>
          <p:nvPr>
            <p:ph type="title"/>
          </p:nvPr>
        </p:nvSpPr>
        <p:spPr>
          <a:xfrm>
            <a:off x="720000" y="3859100"/>
            <a:ext cx="7704000" cy="749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transition spd="med">
    <p:push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rive.google.com/file/d/1Zu3ROTJK8WCl3grHEp44OgiSYIoGXlRE/view" TargetMode="External"/><Relationship Id="rId4" Type="http://schemas.openxmlformats.org/officeDocument/2006/relationships/image" Target="../media/image5.jpg"/><Relationship Id="rId5" Type="http://schemas.openxmlformats.org/officeDocument/2006/relationships/hyperlink" Target="http://drive.google.com/file/d/1GFtlCTmtaqNUxqYlReDi2oR6_Vy5vibW/view" TargetMode="External"/><Relationship Id="rId6" Type="http://schemas.openxmlformats.org/officeDocument/2006/relationships/image" Target="../media/image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ctrTitle"/>
          </p:nvPr>
        </p:nvSpPr>
        <p:spPr>
          <a:xfrm>
            <a:off x="306450" y="721050"/>
            <a:ext cx="5381700" cy="283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PREDICTING</a:t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VEHICLE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DAMAGE EXTENT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IN CAR CRASHES</a:t>
            </a:r>
            <a:endParaRPr sz="3400">
              <a:solidFill>
                <a:schemeClr val="dk1"/>
              </a:solidFill>
            </a:endParaRPr>
          </a:p>
        </p:txBody>
      </p:sp>
      <p:sp>
        <p:nvSpPr>
          <p:cNvPr id="142" name="Google Shape;142;p24"/>
          <p:cNvSpPr txBox="1"/>
          <p:nvPr>
            <p:ph idx="1" type="subTitle"/>
          </p:nvPr>
        </p:nvSpPr>
        <p:spPr>
          <a:xfrm>
            <a:off x="848400" y="3631950"/>
            <a:ext cx="42978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Open Sans SemiBold"/>
                <a:ea typeface="Open Sans SemiBold"/>
                <a:cs typeface="Open Sans SemiBold"/>
                <a:sym typeface="Open Sans SemiBold"/>
              </a:rPr>
              <a:t>By: Ryan Ghimire </a:t>
            </a:r>
            <a:r>
              <a:rPr lang="en" sz="1500">
                <a:latin typeface="Open Sans SemiBold"/>
                <a:ea typeface="Open Sans SemiBold"/>
                <a:cs typeface="Open Sans SemiBold"/>
                <a:sym typeface="Open Sans SemiBold"/>
              </a:rPr>
              <a:t>&amp;</a:t>
            </a:r>
            <a:r>
              <a:rPr lang="en" sz="1500">
                <a:latin typeface="Open Sans SemiBold"/>
                <a:ea typeface="Open Sans SemiBold"/>
                <a:cs typeface="Open Sans SemiBold"/>
                <a:sym typeface="Open Sans SemiBold"/>
              </a:rPr>
              <a:t> Aniketh Luchmapurkar </a:t>
            </a:r>
            <a:endParaRPr sz="1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1925" y="512975"/>
            <a:ext cx="2584525" cy="4214252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720000" y="604450"/>
            <a:ext cx="4141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 </a:t>
            </a:r>
            <a:endParaRPr/>
          </a:p>
        </p:txBody>
      </p:sp>
      <p:sp>
        <p:nvSpPr>
          <p:cNvPr id="212" name="Google Shape;212;p33"/>
          <p:cNvSpPr txBox="1"/>
          <p:nvPr>
            <p:ph idx="1" type="body"/>
          </p:nvPr>
        </p:nvSpPr>
        <p:spPr>
          <a:xfrm>
            <a:off x="517825" y="1024750"/>
            <a:ext cx="4256100" cy="31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Cleaned up dataset (“\n”, “ ‘ “, etc)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Removed attributes (before attribute selection)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</a:t>
            </a:r>
            <a:r>
              <a:rPr lang="en" sz="1600"/>
              <a:t>Ds, agency names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Derivable attributes like crash date/time, </a:t>
            </a:r>
            <a:r>
              <a:rPr lang="en" sz="1600"/>
              <a:t>location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Removed missing values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Blank data, other, N/A, unknown, vehicle not at scene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Label encoding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Z-score normalization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3223" y="562713"/>
            <a:ext cx="1695151" cy="3769477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  <p:pic>
        <p:nvPicPr>
          <p:cNvPr id="214" name="Google Shape;21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7402" y="862650"/>
            <a:ext cx="2079124" cy="1520039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  <p:pic>
        <p:nvPicPr>
          <p:cNvPr id="215" name="Google Shape;21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1825" y="2611571"/>
            <a:ext cx="2079122" cy="1508853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/>
          <p:nvPr>
            <p:ph type="title"/>
          </p:nvPr>
        </p:nvSpPr>
        <p:spPr>
          <a:xfrm>
            <a:off x="181700" y="2465850"/>
            <a:ext cx="4700100" cy="14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SELECTION</a:t>
            </a:r>
            <a:endParaRPr/>
          </a:p>
        </p:txBody>
      </p:sp>
      <p:sp>
        <p:nvSpPr>
          <p:cNvPr id="221" name="Google Shape;221;p34"/>
          <p:cNvSpPr txBox="1"/>
          <p:nvPr>
            <p:ph idx="2" type="title"/>
          </p:nvPr>
        </p:nvSpPr>
        <p:spPr>
          <a:xfrm>
            <a:off x="181700" y="1246650"/>
            <a:ext cx="2514900" cy="13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222" name="Google Shape;222;p34"/>
          <p:cNvPicPr preferRelativeResize="0"/>
          <p:nvPr/>
        </p:nvPicPr>
        <p:blipFill rotWithShape="1">
          <a:blip r:embed="rId3">
            <a:alphaModFix/>
          </a:blip>
          <a:srcRect b="426" l="0" r="0" t="426"/>
          <a:stretch/>
        </p:blipFill>
        <p:spPr>
          <a:xfrm>
            <a:off x="4601300" y="1028599"/>
            <a:ext cx="4009299" cy="3086301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"/>
          <p:cNvSpPr txBox="1"/>
          <p:nvPr>
            <p:ph type="title"/>
          </p:nvPr>
        </p:nvSpPr>
        <p:spPr>
          <a:xfrm>
            <a:off x="720000" y="604450"/>
            <a:ext cx="8286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 SELECTION METHODS</a:t>
            </a:r>
            <a:endParaRPr/>
          </a:p>
        </p:txBody>
      </p:sp>
      <p:sp>
        <p:nvSpPr>
          <p:cNvPr id="228" name="Google Shape;228;p35"/>
          <p:cNvSpPr txBox="1"/>
          <p:nvPr>
            <p:ph idx="1" type="body"/>
          </p:nvPr>
        </p:nvSpPr>
        <p:spPr>
          <a:xfrm>
            <a:off x="517825" y="872350"/>
            <a:ext cx="8286000" cy="31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Non-Weka Manual Analysis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Removed “Driverless Vehicle” due to no data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Information Gain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Used entropy to measure attribute importance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Cutoff: 0.008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Gain Ratio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Adjusted Information Gain for bias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Cutoff: 0.005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Correlation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Measured pearson correlation with class label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Cutoff: 0.0255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CFS (Correlation-Based Feature Selection)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Selected features with high class correlation but low inter-feature correlation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0275" y="2046350"/>
            <a:ext cx="2465729" cy="1817501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1" dist="38100">
              <a:schemeClr val="lt2">
                <a:alpha val="25000"/>
              </a:schemeClr>
            </a:outerShdw>
          </a:effectLst>
        </p:spPr>
      </p:pic>
      <p:pic>
        <p:nvPicPr>
          <p:cNvPr id="230" name="Google Shape;23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5771" y="1308876"/>
            <a:ext cx="1237625" cy="123765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1" dist="38100">
              <a:schemeClr val="lt2">
                <a:alpha val="25000"/>
              </a:scheme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181700" y="2465850"/>
            <a:ext cx="5226000" cy="14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ANALYSIS</a:t>
            </a:r>
            <a:endParaRPr/>
          </a:p>
        </p:txBody>
      </p:sp>
      <p:sp>
        <p:nvSpPr>
          <p:cNvPr id="236" name="Google Shape;236;p36"/>
          <p:cNvSpPr txBox="1"/>
          <p:nvPr>
            <p:ph idx="2" type="title"/>
          </p:nvPr>
        </p:nvSpPr>
        <p:spPr>
          <a:xfrm>
            <a:off x="181700" y="1246650"/>
            <a:ext cx="2514900" cy="13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pic>
        <p:nvPicPr>
          <p:cNvPr id="237" name="Google Shape;237;p36"/>
          <p:cNvPicPr preferRelativeResize="0"/>
          <p:nvPr/>
        </p:nvPicPr>
        <p:blipFill rotWithShape="1">
          <a:blip r:embed="rId3">
            <a:alphaModFix/>
          </a:blip>
          <a:srcRect b="426" l="0" r="0" t="426"/>
          <a:stretch/>
        </p:blipFill>
        <p:spPr>
          <a:xfrm>
            <a:off x="4977225" y="1028599"/>
            <a:ext cx="4009299" cy="3086301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491400" y="680650"/>
            <a:ext cx="8286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METHODS</a:t>
            </a:r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517825" y="1177150"/>
            <a:ext cx="5042700" cy="31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J48 (Decision Tree)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Good for qualitative or discrete data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Decision Table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Handles non-linear relationships well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Random Forest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Good with high-dimensional data and different data types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Naïve Bayes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Simple, fast, good for independent attributes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720000" y="375850"/>
            <a:ext cx="8286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ACCURACIES</a:t>
            </a:r>
            <a:endParaRPr/>
          </a:p>
        </p:txBody>
      </p:sp>
      <p:graphicFrame>
        <p:nvGraphicFramePr>
          <p:cNvPr id="249" name="Google Shape;249;p38"/>
          <p:cNvGraphicFramePr/>
          <p:nvPr/>
        </p:nvGraphicFramePr>
        <p:xfrm>
          <a:off x="817950" y="1107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{80DB0FF0-95A2-4D27-907A-8D7DCBADC865}</a:tableStyleId>
              </a:tblPr>
              <a:tblGrid>
                <a:gridCol w="1248725"/>
                <a:gridCol w="1248725"/>
                <a:gridCol w="1248725"/>
                <a:gridCol w="1248725"/>
                <a:gridCol w="1248725"/>
                <a:gridCol w="1248725"/>
              </a:tblGrid>
              <a:tr h="58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Non-Weka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Info Gain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Gain Ratio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Correlation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CFS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79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191919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J48</a:t>
                      </a:r>
                      <a:endParaRPr b="1" sz="1200">
                        <a:solidFill>
                          <a:srgbClr val="191919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44.9063%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44.4403%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47.2168%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45.7673%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46.3451%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0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191919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Decision Table</a:t>
                      </a:r>
                      <a:endParaRPr b="1" sz="1200">
                        <a:solidFill>
                          <a:srgbClr val="191919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51.8493%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51.8493%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51.8493%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50.2315%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51.6947%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9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191919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Naive-Bayes</a:t>
                      </a:r>
                      <a:endParaRPr b="1" sz="1200">
                        <a:solidFill>
                          <a:srgbClr val="191919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43.4918%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43.4792%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44.417%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44.2477%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46.1369%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0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191919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Random Forest</a:t>
                      </a:r>
                      <a:endParaRPr b="1" sz="1200">
                        <a:solidFill>
                          <a:srgbClr val="191919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2FF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53.616%</a:t>
                      </a:r>
                      <a:endParaRPr b="1" sz="1200">
                        <a:solidFill>
                          <a:srgbClr val="42FF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53.5926%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53.4486%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50.3745%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48.8958%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50" name="Google Shape;250;p38"/>
          <p:cNvSpPr txBox="1"/>
          <p:nvPr/>
        </p:nvSpPr>
        <p:spPr>
          <a:xfrm rot="-5400000">
            <a:off x="251075" y="2763975"/>
            <a:ext cx="6648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Model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4084950" y="745275"/>
            <a:ext cx="1556100" cy="2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Attribute Selection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39"/>
          <p:cNvPicPr preferRelativeResize="0"/>
          <p:nvPr/>
        </p:nvPicPr>
        <p:blipFill rotWithShape="1">
          <a:blip r:embed="rId3">
            <a:alphaModFix/>
          </a:blip>
          <a:srcRect b="12950" l="16029" r="47130" t="62272"/>
          <a:stretch/>
        </p:blipFill>
        <p:spPr>
          <a:xfrm>
            <a:off x="1476525" y="398500"/>
            <a:ext cx="6190950" cy="233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9"/>
          <p:cNvPicPr preferRelativeResize="0"/>
          <p:nvPr/>
        </p:nvPicPr>
        <p:blipFill rotWithShape="1">
          <a:blip r:embed="rId4">
            <a:alphaModFix/>
          </a:blip>
          <a:srcRect b="0" l="0" r="0" t="5105"/>
          <a:stretch/>
        </p:blipFill>
        <p:spPr>
          <a:xfrm>
            <a:off x="2840450" y="2810875"/>
            <a:ext cx="3463096" cy="2308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/>
          <p:nvPr>
            <p:ph type="title"/>
          </p:nvPr>
        </p:nvSpPr>
        <p:spPr>
          <a:xfrm>
            <a:off x="181700" y="2465850"/>
            <a:ext cx="4700100" cy="14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63" name="Google Shape;263;p40"/>
          <p:cNvSpPr txBox="1"/>
          <p:nvPr>
            <p:ph idx="2" type="title"/>
          </p:nvPr>
        </p:nvSpPr>
        <p:spPr>
          <a:xfrm>
            <a:off x="181700" y="1246650"/>
            <a:ext cx="2514900" cy="13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pic>
        <p:nvPicPr>
          <p:cNvPr id="264" name="Google Shape;264;p40"/>
          <p:cNvPicPr preferRelativeResize="0"/>
          <p:nvPr/>
        </p:nvPicPr>
        <p:blipFill rotWithShape="1">
          <a:blip r:embed="rId3">
            <a:alphaModFix/>
          </a:blip>
          <a:srcRect b="426" l="0" r="0" t="426"/>
          <a:stretch/>
        </p:blipFill>
        <p:spPr>
          <a:xfrm>
            <a:off x="4601300" y="1028599"/>
            <a:ext cx="4009299" cy="3086301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1"/>
          <p:cNvSpPr txBox="1"/>
          <p:nvPr>
            <p:ph type="title"/>
          </p:nvPr>
        </p:nvSpPr>
        <p:spPr>
          <a:xfrm>
            <a:off x="720000" y="604450"/>
            <a:ext cx="4141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70" name="Google Shape;270;p41"/>
          <p:cNvSpPr txBox="1"/>
          <p:nvPr>
            <p:ph idx="1" type="body"/>
          </p:nvPr>
        </p:nvSpPr>
        <p:spPr>
          <a:xfrm>
            <a:off x="517825" y="1024750"/>
            <a:ext cx="4256100" cy="31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Low accuracies attributed to multiple factors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Make and model have significant impact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Not represented well in dataset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Minor changes in angle and </a:t>
            </a:r>
            <a:r>
              <a:rPr lang="en" sz="1600"/>
              <a:t>speed</a:t>
            </a:r>
            <a:r>
              <a:rPr lang="en" sz="1600"/>
              <a:t> make major differences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Subjective labels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Functioning vs superficial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Skewed towards disabling label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High amount of missing values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41" title="iihs-pontiac-transpor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6325" y="740123"/>
            <a:ext cx="3392200" cy="196112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/>
            </a:outerShdw>
          </a:effectLst>
        </p:spPr>
      </p:pic>
      <p:pic>
        <p:nvPicPr>
          <p:cNvPr id="272" name="Google Shape;272;p41" title="tesla-car-crash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6325" y="2889737"/>
            <a:ext cx="3392188" cy="193093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/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2"/>
          <p:cNvSpPr txBox="1"/>
          <p:nvPr>
            <p:ph type="title"/>
          </p:nvPr>
        </p:nvSpPr>
        <p:spPr>
          <a:xfrm>
            <a:off x="720000" y="452050"/>
            <a:ext cx="4141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 </a:t>
            </a:r>
            <a:endParaRPr/>
          </a:p>
        </p:txBody>
      </p:sp>
      <p:sp>
        <p:nvSpPr>
          <p:cNvPr id="278" name="Google Shape;278;p42"/>
          <p:cNvSpPr txBox="1"/>
          <p:nvPr>
            <p:ph idx="1" type="body"/>
          </p:nvPr>
        </p:nvSpPr>
        <p:spPr>
          <a:xfrm>
            <a:off x="517825" y="1024750"/>
            <a:ext cx="6605700" cy="31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PCA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Assumes linear relationship between variables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Balancing class labels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SMOTE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 the future we w</a:t>
            </a:r>
            <a:r>
              <a:rPr lang="en" sz="1600"/>
              <a:t>ill: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Obtaining better data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M</a:t>
            </a:r>
            <a:r>
              <a:rPr lang="en" sz="1600"/>
              <a:t>ore varied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More detailed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Less missing values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49" name="Google Shape;149;p25"/>
          <p:cNvSpPr txBox="1"/>
          <p:nvPr>
            <p:ph idx="2" type="title"/>
          </p:nvPr>
        </p:nvSpPr>
        <p:spPr>
          <a:xfrm>
            <a:off x="719975" y="1499933"/>
            <a:ext cx="9144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0" name="Google Shape;150;p25"/>
          <p:cNvSpPr txBox="1"/>
          <p:nvPr>
            <p:ph idx="3" type="title"/>
          </p:nvPr>
        </p:nvSpPr>
        <p:spPr>
          <a:xfrm>
            <a:off x="719975" y="2933341"/>
            <a:ext cx="9144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1" name="Google Shape;151;p25"/>
          <p:cNvSpPr txBox="1"/>
          <p:nvPr>
            <p:ph idx="4" type="title"/>
          </p:nvPr>
        </p:nvSpPr>
        <p:spPr>
          <a:xfrm>
            <a:off x="3291900" y="1499933"/>
            <a:ext cx="9144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2" name="Google Shape;152;p25"/>
          <p:cNvSpPr txBox="1"/>
          <p:nvPr>
            <p:ph idx="5" type="title"/>
          </p:nvPr>
        </p:nvSpPr>
        <p:spPr>
          <a:xfrm>
            <a:off x="3291900" y="2933341"/>
            <a:ext cx="9144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53" name="Google Shape;153;p25"/>
          <p:cNvSpPr txBox="1"/>
          <p:nvPr>
            <p:ph idx="6" type="title"/>
          </p:nvPr>
        </p:nvSpPr>
        <p:spPr>
          <a:xfrm>
            <a:off x="5868700" y="1499933"/>
            <a:ext cx="9144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4" name="Google Shape;154;p25"/>
          <p:cNvSpPr txBox="1"/>
          <p:nvPr>
            <p:ph idx="7" type="title"/>
          </p:nvPr>
        </p:nvSpPr>
        <p:spPr>
          <a:xfrm>
            <a:off x="5868700" y="2933341"/>
            <a:ext cx="9144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55" name="Google Shape;155;p25"/>
          <p:cNvSpPr txBox="1"/>
          <p:nvPr>
            <p:ph idx="1" type="subTitle"/>
          </p:nvPr>
        </p:nvSpPr>
        <p:spPr>
          <a:xfrm>
            <a:off x="719975" y="2029475"/>
            <a:ext cx="1913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Statement</a:t>
            </a:r>
            <a:endParaRPr/>
          </a:p>
        </p:txBody>
      </p:sp>
      <p:sp>
        <p:nvSpPr>
          <p:cNvPr id="156" name="Google Shape;156;p25"/>
          <p:cNvSpPr txBox="1"/>
          <p:nvPr>
            <p:ph idx="8" type="subTitle"/>
          </p:nvPr>
        </p:nvSpPr>
        <p:spPr>
          <a:xfrm>
            <a:off x="3291900" y="2029475"/>
            <a:ext cx="19614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</a:t>
            </a:r>
            <a:endParaRPr/>
          </a:p>
        </p:txBody>
      </p:sp>
      <p:sp>
        <p:nvSpPr>
          <p:cNvPr id="157" name="Google Shape;157;p25"/>
          <p:cNvSpPr txBox="1"/>
          <p:nvPr>
            <p:ph idx="9" type="subTitle"/>
          </p:nvPr>
        </p:nvSpPr>
        <p:spPr>
          <a:xfrm>
            <a:off x="5868700" y="2029475"/>
            <a:ext cx="1801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</a:t>
            </a:r>
            <a:endParaRPr/>
          </a:p>
        </p:txBody>
      </p:sp>
      <p:sp>
        <p:nvSpPr>
          <p:cNvPr id="158" name="Google Shape;158;p25"/>
          <p:cNvSpPr txBox="1"/>
          <p:nvPr>
            <p:ph idx="13" type="subTitle"/>
          </p:nvPr>
        </p:nvSpPr>
        <p:spPr>
          <a:xfrm>
            <a:off x="719975" y="3462950"/>
            <a:ext cx="19614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 Selection</a:t>
            </a:r>
            <a:endParaRPr/>
          </a:p>
        </p:txBody>
      </p:sp>
      <p:sp>
        <p:nvSpPr>
          <p:cNvPr id="159" name="Google Shape;159;p25"/>
          <p:cNvSpPr txBox="1"/>
          <p:nvPr>
            <p:ph idx="14" type="subTitle"/>
          </p:nvPr>
        </p:nvSpPr>
        <p:spPr>
          <a:xfrm>
            <a:off x="3294338" y="3462950"/>
            <a:ext cx="2560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Analysis</a:t>
            </a:r>
            <a:endParaRPr/>
          </a:p>
        </p:txBody>
      </p:sp>
      <p:sp>
        <p:nvSpPr>
          <p:cNvPr id="160" name="Google Shape;160;p25"/>
          <p:cNvSpPr txBox="1"/>
          <p:nvPr>
            <p:ph idx="15" type="subTitle"/>
          </p:nvPr>
        </p:nvSpPr>
        <p:spPr>
          <a:xfrm>
            <a:off x="5868700" y="3462950"/>
            <a:ext cx="2560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</a:t>
            </a:r>
            <a:r>
              <a:rPr lang="en"/>
              <a:t>Reproducibility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REPRODUCING OUR MODEL</a:t>
            </a:r>
            <a:endParaRPr/>
          </a:p>
        </p:txBody>
      </p:sp>
      <p:sp>
        <p:nvSpPr>
          <p:cNvPr id="284" name="Google Shape;284;p43"/>
          <p:cNvSpPr txBox="1"/>
          <p:nvPr/>
        </p:nvSpPr>
        <p:spPr>
          <a:xfrm flipH="1">
            <a:off x="636975" y="3025077"/>
            <a:ext cx="1812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Download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trainMerged_ND.csv 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5" name="Google Shape;285;p43"/>
          <p:cNvSpPr txBox="1"/>
          <p:nvPr/>
        </p:nvSpPr>
        <p:spPr>
          <a:xfrm flipH="1">
            <a:off x="2600875" y="3025077"/>
            <a:ext cx="1812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Open Weka load downloaded file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6" name="Google Shape;286;p43"/>
          <p:cNvSpPr txBox="1"/>
          <p:nvPr/>
        </p:nvSpPr>
        <p:spPr>
          <a:xfrm flipH="1">
            <a:off x="4564775" y="3025077"/>
            <a:ext cx="1812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Run Random Forest 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classifier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7" name="Google Shape;287;p43"/>
          <p:cNvSpPr txBox="1"/>
          <p:nvPr/>
        </p:nvSpPr>
        <p:spPr>
          <a:xfrm flipH="1">
            <a:off x="6528675" y="3025077"/>
            <a:ext cx="1812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View results in 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classifier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output window 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8" name="Google Shape;288;p43"/>
          <p:cNvSpPr/>
          <p:nvPr/>
        </p:nvSpPr>
        <p:spPr>
          <a:xfrm>
            <a:off x="1422525" y="2631475"/>
            <a:ext cx="241200" cy="2412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9" name="Google Shape;289;p43"/>
          <p:cNvSpPr/>
          <p:nvPr/>
        </p:nvSpPr>
        <p:spPr>
          <a:xfrm>
            <a:off x="3386425" y="2631475"/>
            <a:ext cx="241200" cy="2412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0" name="Google Shape;290;p43"/>
          <p:cNvSpPr/>
          <p:nvPr/>
        </p:nvSpPr>
        <p:spPr>
          <a:xfrm>
            <a:off x="5350325" y="2631475"/>
            <a:ext cx="241200" cy="2412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1" name="Google Shape;291;p43"/>
          <p:cNvSpPr/>
          <p:nvPr/>
        </p:nvSpPr>
        <p:spPr>
          <a:xfrm>
            <a:off x="7314225" y="2631475"/>
            <a:ext cx="241200" cy="2412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92" name="Google Shape;292;p43"/>
          <p:cNvCxnSpPr>
            <a:stCxn id="288" idx="6"/>
            <a:endCxn id="289" idx="2"/>
          </p:cNvCxnSpPr>
          <p:nvPr/>
        </p:nvCxnSpPr>
        <p:spPr>
          <a:xfrm>
            <a:off x="1663725" y="2752075"/>
            <a:ext cx="1722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43"/>
          <p:cNvCxnSpPr>
            <a:stCxn id="289" idx="6"/>
            <a:endCxn id="290" idx="2"/>
          </p:cNvCxnSpPr>
          <p:nvPr/>
        </p:nvCxnSpPr>
        <p:spPr>
          <a:xfrm>
            <a:off x="3627625" y="2752075"/>
            <a:ext cx="1722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43"/>
          <p:cNvCxnSpPr>
            <a:stCxn id="290" idx="6"/>
            <a:endCxn id="291" idx="2"/>
          </p:cNvCxnSpPr>
          <p:nvPr/>
        </p:nvCxnSpPr>
        <p:spPr>
          <a:xfrm>
            <a:off x="5591525" y="2752075"/>
            <a:ext cx="1722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43"/>
          <p:cNvCxnSpPr>
            <a:stCxn id="291" idx="6"/>
          </p:cNvCxnSpPr>
          <p:nvPr/>
        </p:nvCxnSpPr>
        <p:spPr>
          <a:xfrm>
            <a:off x="7555425" y="2752075"/>
            <a:ext cx="1582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6" name="Google Shape;296;p43"/>
          <p:cNvSpPr txBox="1"/>
          <p:nvPr/>
        </p:nvSpPr>
        <p:spPr>
          <a:xfrm flipH="1">
            <a:off x="1085925" y="2189577"/>
            <a:ext cx="914400" cy="36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accent1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rPr>
              <a:t>1</a:t>
            </a:r>
            <a:r>
              <a:rPr baseline="30000" lang="en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rPr>
              <a:t>st</a:t>
            </a:r>
            <a:endParaRPr baseline="30000">
              <a:solidFill>
                <a:schemeClr val="lt2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97" name="Google Shape;297;p43"/>
          <p:cNvSpPr txBox="1"/>
          <p:nvPr/>
        </p:nvSpPr>
        <p:spPr>
          <a:xfrm flipH="1">
            <a:off x="3049825" y="2189577"/>
            <a:ext cx="914400" cy="36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accent1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rPr>
              <a:t>2</a:t>
            </a:r>
            <a:r>
              <a:rPr baseline="30000" lang="en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rPr>
              <a:t>nd</a:t>
            </a:r>
            <a:endParaRPr baseline="30000">
              <a:solidFill>
                <a:schemeClr val="lt2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98" name="Google Shape;298;p43"/>
          <p:cNvSpPr txBox="1"/>
          <p:nvPr/>
        </p:nvSpPr>
        <p:spPr>
          <a:xfrm flipH="1">
            <a:off x="5013725" y="2189577"/>
            <a:ext cx="914400" cy="36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accent1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rPr>
              <a:t>3</a:t>
            </a:r>
            <a:r>
              <a:rPr baseline="30000" lang="en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rPr>
              <a:t>rd</a:t>
            </a:r>
            <a:endParaRPr baseline="30000">
              <a:solidFill>
                <a:schemeClr val="lt2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99" name="Google Shape;299;p43"/>
          <p:cNvSpPr txBox="1"/>
          <p:nvPr/>
        </p:nvSpPr>
        <p:spPr>
          <a:xfrm flipH="1">
            <a:off x="6977625" y="2189577"/>
            <a:ext cx="914400" cy="36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accent1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rPr>
              <a:t>4</a:t>
            </a:r>
            <a:r>
              <a:rPr baseline="30000" lang="en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rPr>
              <a:t>th</a:t>
            </a:r>
            <a:endParaRPr baseline="30000">
              <a:solidFill>
                <a:schemeClr val="lt2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186600" y="1292275"/>
            <a:ext cx="500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THANK YOU!</a:t>
            </a:r>
            <a:endParaRPr sz="5000"/>
          </a:p>
        </p:txBody>
      </p:sp>
      <p:sp>
        <p:nvSpPr>
          <p:cNvPr id="305" name="Google Shape;305;p44"/>
          <p:cNvSpPr txBox="1"/>
          <p:nvPr>
            <p:ph type="title"/>
          </p:nvPr>
        </p:nvSpPr>
        <p:spPr>
          <a:xfrm>
            <a:off x="1647650" y="1828200"/>
            <a:ext cx="5755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dk1"/>
                </a:solidFill>
              </a:rPr>
              <a:t>ANY QUESTIONS?</a:t>
            </a:r>
            <a:endParaRPr sz="3700">
              <a:solidFill>
                <a:schemeClr val="dk1"/>
              </a:solidFill>
            </a:endParaRPr>
          </a:p>
        </p:txBody>
      </p:sp>
      <p:pic>
        <p:nvPicPr>
          <p:cNvPr id="306" name="Google Shape;30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8800" y="2554600"/>
            <a:ext cx="4394404" cy="1997651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  <p:pic>
        <p:nvPicPr>
          <p:cNvPr id="307" name="Google Shape;30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3450" y="634000"/>
            <a:ext cx="2584525" cy="4214252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type="title"/>
          </p:nvPr>
        </p:nvSpPr>
        <p:spPr>
          <a:xfrm>
            <a:off x="181700" y="2465850"/>
            <a:ext cx="4267200" cy="14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STATEMENT</a:t>
            </a:r>
            <a:endParaRPr/>
          </a:p>
        </p:txBody>
      </p:sp>
      <p:sp>
        <p:nvSpPr>
          <p:cNvPr id="166" name="Google Shape;166;p26"/>
          <p:cNvSpPr txBox="1"/>
          <p:nvPr>
            <p:ph idx="2" type="title"/>
          </p:nvPr>
        </p:nvSpPr>
        <p:spPr>
          <a:xfrm>
            <a:off x="181700" y="1246650"/>
            <a:ext cx="2011800" cy="13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3">
            <a:alphaModFix/>
          </a:blip>
          <a:srcRect b="426" l="0" r="0" t="426"/>
          <a:stretch/>
        </p:blipFill>
        <p:spPr>
          <a:xfrm>
            <a:off x="4601300" y="1028599"/>
            <a:ext cx="4009299" cy="3086301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1079250" y="571700"/>
            <a:ext cx="6985500" cy="35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GOAL</a:t>
            </a:r>
            <a:endParaRPr sz="4500"/>
          </a:p>
          <a:p>
            <a:pPr indent="45720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b="1" lang="en" sz="4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redicting vehicle damage severity from traffic collision data</a:t>
            </a:r>
            <a:r>
              <a:rPr lang="en" sz="4400">
                <a:solidFill>
                  <a:schemeClr val="dk1"/>
                </a:solidFill>
              </a:rPr>
              <a:t> 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725575" y="985450"/>
            <a:ext cx="384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REAL-WORLD APPLICATIONS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517825" y="1405750"/>
            <a:ext cx="4256100" cy="31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Helping police prioritize severe accidents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Identifying accident-prone areas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Improving road and traffic safety 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9646" l="27534" r="27534" t="10295"/>
          <a:stretch/>
        </p:blipFill>
        <p:spPr>
          <a:xfrm>
            <a:off x="5051225" y="756838"/>
            <a:ext cx="3249700" cy="3257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181700" y="2465850"/>
            <a:ext cx="4700100" cy="14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DESCRIPTION</a:t>
            </a:r>
            <a:endParaRPr/>
          </a:p>
        </p:txBody>
      </p:sp>
      <p:sp>
        <p:nvSpPr>
          <p:cNvPr id="185" name="Google Shape;185;p29"/>
          <p:cNvSpPr txBox="1"/>
          <p:nvPr>
            <p:ph idx="2" type="title"/>
          </p:nvPr>
        </p:nvSpPr>
        <p:spPr>
          <a:xfrm>
            <a:off x="181700" y="1246650"/>
            <a:ext cx="2514900" cy="13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 rotWithShape="1">
          <a:blip r:embed="rId3">
            <a:alphaModFix/>
          </a:blip>
          <a:srcRect b="426" l="0" r="0" t="426"/>
          <a:stretch/>
        </p:blipFill>
        <p:spPr>
          <a:xfrm>
            <a:off x="4601300" y="1028599"/>
            <a:ext cx="4009299" cy="3086301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type="title"/>
          </p:nvPr>
        </p:nvSpPr>
        <p:spPr>
          <a:xfrm>
            <a:off x="720000" y="604450"/>
            <a:ext cx="384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</a:t>
            </a:r>
            <a:endParaRPr/>
          </a:p>
        </p:txBody>
      </p:sp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517825" y="1024750"/>
            <a:ext cx="4256100" cy="31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Source:</a:t>
            </a:r>
            <a:r>
              <a:rPr lang="en" sz="1600"/>
              <a:t> Montgomery County Police Department (Crash Reporting Data)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Size: </a:t>
            </a:r>
            <a:r>
              <a:rPr lang="en" sz="1600"/>
              <a:t>184,898 instances, 38 </a:t>
            </a:r>
            <a:r>
              <a:rPr lang="en" sz="1600"/>
              <a:t>features</a:t>
            </a:r>
            <a:r>
              <a:rPr lang="en" sz="1600"/>
              <a:t>, 1 class attribute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Class Attribute: </a:t>
            </a:r>
            <a:r>
              <a:rPr lang="en" sz="1600"/>
              <a:t>Vehicle Damage Extent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/>
              <a:t>Labels: </a:t>
            </a:r>
            <a:r>
              <a:rPr lang="en" sz="1600"/>
              <a:t>Superficial, Functional, Disabling, Destroyed, No Damage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●"/>
            </a:pPr>
            <a:r>
              <a:rPr b="1" lang="en" sz="1600"/>
              <a:t>Skewness: </a:t>
            </a:r>
            <a:r>
              <a:rPr lang="en" sz="1600"/>
              <a:t>0.826, skewed towards right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5105"/>
          <a:stretch/>
        </p:blipFill>
        <p:spPr>
          <a:xfrm>
            <a:off x="4957225" y="1119350"/>
            <a:ext cx="3693450" cy="260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8" name="Google Shape;198;p31"/>
          <p:cNvGraphicFramePr/>
          <p:nvPr/>
        </p:nvGraphicFramePr>
        <p:xfrm>
          <a:off x="102650" y="383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{80DB0FF0-95A2-4D27-907A-8D7DCBADC865}</a:tableStyleId>
              </a:tblPr>
              <a:tblGrid>
                <a:gridCol w="2045275"/>
                <a:gridCol w="2045275"/>
              </a:tblGrid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Attribute</a:t>
                      </a:r>
                      <a:endParaRPr b="1"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Number of Missing Values</a:t>
                      </a:r>
                      <a:endParaRPr b="1"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Report Number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184897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Local Case Number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184829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Agency Name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ACRS Report Type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Crash Date/Time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184897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Route Type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18161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Road Name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19364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Cross-Street Name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28452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Off-Road Description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178336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Municipality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165771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Related Non-Motorist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179002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Collision Type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1388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Weather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14133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Surface Condition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21848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99" name="Google Shape;199;p31"/>
          <p:cNvGraphicFramePr/>
          <p:nvPr/>
        </p:nvGraphicFramePr>
        <p:xfrm>
          <a:off x="4193200" y="383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{80DB0FF0-95A2-4D27-907A-8D7DCBADC865}</a:tableStyleId>
              </a:tblPr>
              <a:tblGrid>
                <a:gridCol w="2475400"/>
                <a:gridCol w="2274875"/>
              </a:tblGrid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Attribute</a:t>
                      </a:r>
                      <a:endParaRPr b="1"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Number of Missing Values</a:t>
                      </a:r>
                      <a:endParaRPr b="1"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Traffic Control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26879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Driver Substance Abuse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44756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Non-Motorist Substance Abuse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180420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Person ID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158038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Driver At Fault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4686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Injury Severity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789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Circumstance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165594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Driver Distracted By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36683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Drivers License State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11432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Vehicle ID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158050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Vehicle First Impact Location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3238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Vehicle Body Type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9139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Light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3826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Vehicle Movement 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4133</a:t>
                      </a:r>
                      <a:endParaRPr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181700" y="2465850"/>
            <a:ext cx="5139000" cy="14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PREPROCESSING</a:t>
            </a:r>
            <a:endParaRPr sz="3900"/>
          </a:p>
        </p:txBody>
      </p:sp>
      <p:sp>
        <p:nvSpPr>
          <p:cNvPr id="205" name="Google Shape;205;p32"/>
          <p:cNvSpPr txBox="1"/>
          <p:nvPr>
            <p:ph idx="2" type="title"/>
          </p:nvPr>
        </p:nvSpPr>
        <p:spPr>
          <a:xfrm>
            <a:off x="181700" y="1246650"/>
            <a:ext cx="2514900" cy="13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206" name="Google Shape;206;p32"/>
          <p:cNvPicPr preferRelativeResize="0"/>
          <p:nvPr/>
        </p:nvPicPr>
        <p:blipFill rotWithShape="1">
          <a:blip r:embed="rId3">
            <a:alphaModFix/>
          </a:blip>
          <a:srcRect b="426" l="0" r="0" t="426"/>
          <a:stretch/>
        </p:blipFill>
        <p:spPr>
          <a:xfrm>
            <a:off x="4988050" y="1028599"/>
            <a:ext cx="4009299" cy="3086301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4680000" dist="38100">
              <a:schemeClr val="lt2">
                <a:alpha val="25000"/>
              </a:scheme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ars Technology Innovation Newsletter by Slidesgo">
  <a:themeElements>
    <a:clrScheme name="Simple Light">
      <a:dk1>
        <a:srgbClr val="FFFFFF"/>
      </a:dk1>
      <a:lt1>
        <a:srgbClr val="0B171E"/>
      </a:lt1>
      <a:dk2>
        <a:srgbClr val="1F3947"/>
      </a:dk2>
      <a:lt2>
        <a:srgbClr val="2DCECF"/>
      </a:lt2>
      <a:accent1>
        <a:srgbClr val="80C3C3"/>
      </a:accent1>
      <a:accent2>
        <a:srgbClr val="B8DDDD"/>
      </a:accent2>
      <a:accent3>
        <a:srgbClr val="E0EEEE"/>
      </a:accent3>
      <a:accent4>
        <a:srgbClr val="D01A3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